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f66db6c5a_3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f66db6c5a_3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f66db6c5a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f66db6c5a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ef102480e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ef102480e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f66db6c5a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af66db6c5a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aef102480e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aef102480e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66db6c5a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66db6c5a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f66db6c5a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af66db6c5a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f66db6c5a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f66db6c5a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aef102480e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aef102480e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aef102480e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aef102480e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ef102480e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ef102480e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ef102480e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aef102480e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aef102480e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aef102480e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ef102480e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ef102480e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ef102480e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ef102480e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f66db6c5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af66db6c5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f66db6c5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af66db6c5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f66db6c5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af66db6c5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f66db6c5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af66db6c5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f66db6c5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af66db6c5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af66db6c5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af66db6c5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f66db6c5a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f66db6c5a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f66db6c5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af66db6c5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af66db6c5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af66db6c5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af66db6c5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af66db6c5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f66db6c5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af66db6c5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f66db6c5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f66db6c5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f66db6c5a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af66db6c5a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ef102480e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ef102480e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aef102480e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aef102480e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ef102480e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ef102480e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f66db6c5a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f66db6c5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f66db6c5a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f66db6c5a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222A37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Relationship Id="rId4" Type="http://schemas.openxmlformats.org/officeDocument/2006/relationships/image" Target="../media/image19.png"/><Relationship Id="rId5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Relationship Id="rId4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jpg"/><Relationship Id="rId4" Type="http://schemas.openxmlformats.org/officeDocument/2006/relationships/image" Target="../media/image23.png"/><Relationship Id="rId5" Type="http://schemas.openxmlformats.org/officeDocument/2006/relationships/image" Target="../media/image21.png"/><Relationship Id="rId6" Type="http://schemas.openxmlformats.org/officeDocument/2006/relationships/image" Target="../media/image2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www.freecodecamp.org/news/the-basic-design-patterns-all-developers-need-to-know/" TargetMode="External"/><Relationship Id="rId4" Type="http://schemas.openxmlformats.org/officeDocument/2006/relationships/hyperlink" Target="https://fr.wikipedia.org/wiki/Observateur_(patron_de_conception)" TargetMode="External"/><Relationship Id="rId5" Type="http://schemas.openxmlformats.org/officeDocument/2006/relationships/hyperlink" Target="https://design-patterns.fr/observateur" TargetMode="External"/><Relationship Id="rId6" Type="http://schemas.openxmlformats.org/officeDocument/2006/relationships/hyperlink" Target="https://sourcemaking.com/design_patterns/observer" TargetMode="External"/><Relationship Id="rId7" Type="http://schemas.openxmlformats.org/officeDocument/2006/relationships/hyperlink" Target="http://goprod.bouhours.net/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00" y="33126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Kevin Ayrault, Maxime Nguyen, Maxime Constans, Aymeric Bachelet</a:t>
            </a:r>
            <a:endParaRPr sz="1800"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4625" y="502475"/>
            <a:ext cx="6886900" cy="366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 rotWithShape="1">
          <a:blip r:embed="rId3">
            <a:alphaModFix/>
          </a:blip>
          <a:srcRect b="0" l="0" r="0" t="14008"/>
          <a:stretch/>
        </p:blipFill>
        <p:spPr>
          <a:xfrm>
            <a:off x="311700" y="1170000"/>
            <a:ext cx="3683743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 rotWithShape="1">
          <a:blip r:embed="rId4">
            <a:alphaModFix/>
          </a:blip>
          <a:srcRect b="0" l="0" r="0" t="7689"/>
          <a:stretch/>
        </p:blipFill>
        <p:spPr>
          <a:xfrm>
            <a:off x="5182450" y="1049363"/>
            <a:ext cx="3649850" cy="365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Modélisation des besoins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 rotWithShape="1">
          <a:blip r:embed="rId3">
            <a:alphaModFix/>
          </a:blip>
          <a:srcRect b="0" l="0" r="0" t="10897"/>
          <a:stretch/>
        </p:blipFill>
        <p:spPr>
          <a:xfrm>
            <a:off x="311700" y="1338637"/>
            <a:ext cx="3199750" cy="304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 rotWithShape="1">
          <a:blip r:embed="rId4">
            <a:alphaModFix/>
          </a:blip>
          <a:srcRect b="0" l="0" r="0" t="12033"/>
          <a:stretch/>
        </p:blipFill>
        <p:spPr>
          <a:xfrm>
            <a:off x="5012775" y="1490688"/>
            <a:ext cx="3819525" cy="2739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Modélisation des besoins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problèmes</a:t>
            </a:r>
            <a:endParaRPr/>
          </a:p>
        </p:txBody>
      </p:sp>
      <p:sp>
        <p:nvSpPr>
          <p:cNvPr id="141" name="Google Shape;14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27117" r="25383" t="0"/>
          <a:stretch/>
        </p:blipFill>
        <p:spPr>
          <a:xfrm>
            <a:off x="1887150" y="1122550"/>
            <a:ext cx="2684849" cy="393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 rotWithShape="1">
          <a:blip r:embed="rId4">
            <a:alphaModFix/>
          </a:blip>
          <a:srcRect b="0" l="29204" r="21229" t="0"/>
          <a:stretch/>
        </p:blipFill>
        <p:spPr>
          <a:xfrm>
            <a:off x="4572000" y="1122550"/>
            <a:ext cx="2684851" cy="393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Résolution des problèmes</a:t>
            </a:r>
            <a:endParaRPr/>
          </a:p>
        </p:txBody>
      </p:sp>
      <p:sp>
        <p:nvSpPr>
          <p:cNvPr id="149" name="Google Shape;14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7470" y="1152475"/>
            <a:ext cx="5009075" cy="369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Résolution des problèmes</a:t>
            </a:r>
            <a:endParaRPr/>
          </a:p>
        </p:txBody>
      </p:sp>
      <p:sp>
        <p:nvSpPr>
          <p:cNvPr id="156" name="Google Shape;15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8422" y="1177188"/>
            <a:ext cx="5547149" cy="336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Résolution des problèmes</a:t>
            </a:r>
            <a:endParaRPr/>
          </a:p>
        </p:txBody>
      </p:sp>
      <p:sp>
        <p:nvSpPr>
          <p:cNvPr id="163" name="Google Shape;16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0638" y="2800358"/>
            <a:ext cx="6562724" cy="1768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90625" y="1146350"/>
            <a:ext cx="6562701" cy="154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Résolution des problèmes</a:t>
            </a:r>
            <a:endParaRPr/>
          </a:p>
        </p:txBody>
      </p:sp>
      <p:sp>
        <p:nvSpPr>
          <p:cNvPr id="171" name="Google Shape;17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72" name="Google Shape;1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1566850"/>
            <a:ext cx="7715250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/>
          <p:nvPr>
            <p:ph type="title"/>
          </p:nvPr>
        </p:nvSpPr>
        <p:spPr>
          <a:xfrm>
            <a:off x="4365550" y="445025"/>
            <a:ext cx="446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Résolution des problèmes</a:t>
            </a:r>
            <a:endParaRPr/>
          </a:p>
        </p:txBody>
      </p:sp>
      <p:sp>
        <p:nvSpPr>
          <p:cNvPr id="178" name="Google Shape;17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79" name="Google Shape;1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1600" y="1153200"/>
            <a:ext cx="3890650" cy="1882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5" y="0"/>
            <a:ext cx="405384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1600" y="3298402"/>
            <a:ext cx="3890650" cy="1102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Diagramme de classe</a:t>
            </a:r>
            <a:endParaRPr/>
          </a:p>
        </p:txBody>
      </p:sp>
      <p:sp>
        <p:nvSpPr>
          <p:cNvPr id="187" name="Google Shape;18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88" name="Google Shape;188;p30"/>
          <p:cNvPicPr preferRelativeResize="0"/>
          <p:nvPr/>
        </p:nvPicPr>
        <p:blipFill rotWithShape="1">
          <a:blip r:embed="rId3">
            <a:alphaModFix/>
          </a:blip>
          <a:srcRect b="30647" l="0" r="0" t="0"/>
          <a:stretch/>
        </p:blipFill>
        <p:spPr>
          <a:xfrm>
            <a:off x="1931575" y="1761415"/>
            <a:ext cx="5280850" cy="259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</a:t>
            </a:r>
            <a:r>
              <a:rPr lang="fr"/>
              <a:t> pattern Observer</a:t>
            </a:r>
            <a:endParaRPr/>
          </a:p>
        </p:txBody>
      </p:sp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311700" y="1706700"/>
            <a:ext cx="8520600" cy="22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Pattern Comportementale (Behavior)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fr" sz="1800">
                <a:solidFill>
                  <a:schemeClr val="dk1"/>
                </a:solidFill>
              </a:rPr>
              <a:t>Résolution des problèmes liés aux interactions entre les objets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Informe un objet (Observateur) tout changement d’un autre objet (Observable) s’ils sont liés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Introduction sur les patterns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Modélisation du pattern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Description du pattern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Lien avec les autres patterns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9775" y="1555854"/>
            <a:ext cx="4302675" cy="203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solution qu’il apporte</a:t>
            </a:r>
            <a:endParaRPr/>
          </a:p>
        </p:txBody>
      </p:sp>
      <p:sp>
        <p:nvSpPr>
          <p:cNvPr id="201" name="Google Shape;201;p32"/>
          <p:cNvSpPr txBox="1"/>
          <p:nvPr>
            <p:ph idx="1" type="body"/>
          </p:nvPr>
        </p:nvSpPr>
        <p:spPr>
          <a:xfrm>
            <a:off x="311700" y="1167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Interface  Observable 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fr">
                <a:solidFill>
                  <a:schemeClr val="dk1"/>
                </a:solidFill>
              </a:rPr>
              <a:t>Informer de son changement d’état à un Observateur liée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fr">
                <a:solidFill>
                  <a:schemeClr val="dk1"/>
                </a:solidFill>
              </a:rPr>
              <a:t>Interface Observateur 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fr">
                <a:solidFill>
                  <a:schemeClr val="dk1"/>
                </a:solidFill>
              </a:rPr>
              <a:t>Récupérer et traiter le changement d’état de l’Observable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2" name="Google Shape;20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Lien avec le principe SOLID</a:t>
            </a:r>
            <a:endParaRPr/>
          </a:p>
        </p:txBody>
      </p:sp>
      <p:sp>
        <p:nvSpPr>
          <p:cNvPr id="208" name="Google Shape;20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9" name="Google Shape;209;p33"/>
          <p:cNvSpPr txBox="1"/>
          <p:nvPr/>
        </p:nvSpPr>
        <p:spPr>
          <a:xfrm>
            <a:off x="777000" y="2057550"/>
            <a:ext cx="11679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</a:rPr>
              <a:t>OCP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0" name="Google Shape;210;p33"/>
          <p:cNvSpPr txBox="1"/>
          <p:nvPr/>
        </p:nvSpPr>
        <p:spPr>
          <a:xfrm>
            <a:off x="825075" y="2763700"/>
            <a:ext cx="1200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</a:rPr>
              <a:t>DIP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1" name="Google Shape;211;p33"/>
          <p:cNvSpPr txBox="1"/>
          <p:nvPr/>
        </p:nvSpPr>
        <p:spPr>
          <a:xfrm>
            <a:off x="760800" y="1457300"/>
            <a:ext cx="548700" cy="3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</a:rPr>
              <a:t>SRP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12" name="Google Shape;212;p33"/>
          <p:cNvCxnSpPr/>
          <p:nvPr/>
        </p:nvCxnSpPr>
        <p:spPr>
          <a:xfrm flipH="1" rot="10800000">
            <a:off x="1318025" y="1660850"/>
            <a:ext cx="2421900" cy="10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3" name="Google Shape;213;p33"/>
          <p:cNvCxnSpPr/>
          <p:nvPr/>
        </p:nvCxnSpPr>
        <p:spPr>
          <a:xfrm flipH="1" rot="10800000">
            <a:off x="1318025" y="2270450"/>
            <a:ext cx="2421900" cy="10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33"/>
          <p:cNvCxnSpPr/>
          <p:nvPr/>
        </p:nvCxnSpPr>
        <p:spPr>
          <a:xfrm flipH="1" rot="10800000">
            <a:off x="1318025" y="2956250"/>
            <a:ext cx="2421900" cy="10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15" name="Google Shape;21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2325" y="1348438"/>
            <a:ext cx="635625" cy="63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5788" y="1940650"/>
            <a:ext cx="548700" cy="54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5788" y="2571750"/>
            <a:ext cx="548700" cy="54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Limite du pattern Observer</a:t>
            </a:r>
            <a:endParaRPr/>
          </a:p>
        </p:txBody>
      </p:sp>
      <p:sp>
        <p:nvSpPr>
          <p:cNvPr id="223" name="Google Shape;22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450" y="1263376"/>
            <a:ext cx="2079677" cy="13864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34"/>
          <p:cNvCxnSpPr/>
          <p:nvPr/>
        </p:nvCxnSpPr>
        <p:spPr>
          <a:xfrm flipH="1" rot="10800000">
            <a:off x="2689625" y="2041850"/>
            <a:ext cx="2421900" cy="10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6" name="Google Shape;22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4988" y="1712050"/>
            <a:ext cx="548700" cy="548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7" name="Google Shape;227;p34"/>
          <p:cNvCxnSpPr/>
          <p:nvPr/>
        </p:nvCxnSpPr>
        <p:spPr>
          <a:xfrm flipH="1" rot="10800000">
            <a:off x="2204400" y="3870650"/>
            <a:ext cx="2421900" cy="10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8" name="Google Shape;228;p34"/>
          <p:cNvSpPr/>
          <p:nvPr/>
        </p:nvSpPr>
        <p:spPr>
          <a:xfrm>
            <a:off x="4853350" y="3144650"/>
            <a:ext cx="2079600" cy="138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0150" y="3182900"/>
            <a:ext cx="2143069" cy="13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00350" y="3014600"/>
            <a:ext cx="935875" cy="151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Lien avec un autre pattern</a:t>
            </a:r>
            <a:endParaRPr/>
          </a:p>
        </p:txBody>
      </p:sp>
      <p:sp>
        <p:nvSpPr>
          <p:cNvPr id="236" name="Google Shape;23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37" name="Google Shape;2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6675" y="1523400"/>
            <a:ext cx="3915625" cy="263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5"/>
          <p:cNvSpPr txBox="1"/>
          <p:nvPr>
            <p:ph type="title"/>
          </p:nvPr>
        </p:nvSpPr>
        <p:spPr>
          <a:xfrm>
            <a:off x="500550" y="2142675"/>
            <a:ext cx="44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MVC (Model-View-Controller)</a:t>
            </a:r>
            <a:endParaRPr sz="1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44" name="Google Shape;24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9025" y="1164375"/>
            <a:ext cx="5438702" cy="362580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6"/>
          <p:cNvSpPr txBox="1"/>
          <p:nvPr/>
        </p:nvSpPr>
        <p:spPr>
          <a:xfrm>
            <a:off x="300050" y="1778800"/>
            <a:ext cx="835800" cy="3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</a:rPr>
              <a:t>Position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6" name="Google Shape;246;p36"/>
          <p:cNvSpPr txBox="1"/>
          <p:nvPr/>
        </p:nvSpPr>
        <p:spPr>
          <a:xfrm>
            <a:off x="300050" y="2314575"/>
            <a:ext cx="1242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</a:rPr>
              <a:t>Actualisation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7" name="Google Shape;247;p36"/>
          <p:cNvSpPr txBox="1"/>
          <p:nvPr/>
        </p:nvSpPr>
        <p:spPr>
          <a:xfrm>
            <a:off x="300050" y="2786050"/>
            <a:ext cx="1489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</a:rPr>
              <a:t>Notifier Observer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8" name="Google Shape;24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Autres exemple...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Autres exemple...</a:t>
            </a:r>
            <a:endParaRPr/>
          </a:p>
        </p:txBody>
      </p:sp>
      <p:sp>
        <p:nvSpPr>
          <p:cNvPr id="254" name="Google Shape;25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55" name="Google Shape;25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2688" y="1017725"/>
            <a:ext cx="635862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QCM</a:t>
            </a:r>
            <a:endParaRPr/>
          </a:p>
        </p:txBody>
      </p:sp>
      <p:sp>
        <p:nvSpPr>
          <p:cNvPr id="261" name="Google Shape;26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62" name="Google Shape;262;p38"/>
          <p:cNvSpPr txBox="1"/>
          <p:nvPr>
            <p:ph idx="1" type="body"/>
          </p:nvPr>
        </p:nvSpPr>
        <p:spPr>
          <a:xfrm>
            <a:off x="311700" y="1606350"/>
            <a:ext cx="8520600" cy="19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Sur quel Design pattern était la présentation ?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Observer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Aube Serveur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Oops Cerf Vert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Hein ? J’ai entendu un QCM, on parle de quoi ?</a:t>
            </a:r>
            <a:r>
              <a:rPr lang="f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3" name="Google Shape;263;p38"/>
          <p:cNvSpPr/>
          <p:nvPr/>
        </p:nvSpPr>
        <p:spPr>
          <a:xfrm>
            <a:off x="907725" y="2185425"/>
            <a:ext cx="195900" cy="279600"/>
          </a:xfrm>
          <a:prstGeom prst="mathMultiply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QCM</a:t>
            </a:r>
            <a:endParaRPr/>
          </a:p>
        </p:txBody>
      </p:sp>
      <p:sp>
        <p:nvSpPr>
          <p:cNvPr id="269" name="Google Shape;26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70" name="Google Shape;270;p39"/>
          <p:cNvSpPr txBox="1"/>
          <p:nvPr>
            <p:ph idx="1" type="body"/>
          </p:nvPr>
        </p:nvSpPr>
        <p:spPr>
          <a:xfrm>
            <a:off x="311700" y="1606350"/>
            <a:ext cx="8520600" cy="19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A quel type de patron de conception appartient l’Observateur ?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Création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Structure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Comportement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1" name="Google Shape;271;p39"/>
          <p:cNvSpPr/>
          <p:nvPr/>
        </p:nvSpPr>
        <p:spPr>
          <a:xfrm>
            <a:off x="900375" y="2672075"/>
            <a:ext cx="195900" cy="279600"/>
          </a:xfrm>
          <a:prstGeom prst="mathMultiply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QCM</a:t>
            </a:r>
            <a:endParaRPr/>
          </a:p>
        </p:txBody>
      </p:sp>
      <p:sp>
        <p:nvSpPr>
          <p:cNvPr id="277" name="Google Shape;277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78" name="Google Shape;278;p40"/>
          <p:cNvSpPr txBox="1"/>
          <p:nvPr>
            <p:ph idx="1" type="body"/>
          </p:nvPr>
        </p:nvSpPr>
        <p:spPr>
          <a:xfrm>
            <a:off x="311700" y="1606350"/>
            <a:ext cx="8520600" cy="21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Lesquels de ces principes SOLID sont respectés ?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SCP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OCP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LSP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ISP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DIP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Je choisis les bonnes réponses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9" name="Google Shape;279;p40"/>
          <p:cNvSpPr/>
          <p:nvPr/>
        </p:nvSpPr>
        <p:spPr>
          <a:xfrm>
            <a:off x="900375" y="2431950"/>
            <a:ext cx="195900" cy="279600"/>
          </a:xfrm>
          <a:prstGeom prst="mathMultiply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40"/>
          <p:cNvSpPr/>
          <p:nvPr/>
        </p:nvSpPr>
        <p:spPr>
          <a:xfrm>
            <a:off x="900375" y="3146700"/>
            <a:ext cx="195900" cy="279600"/>
          </a:xfrm>
          <a:prstGeom prst="mathMultiply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QCM</a:t>
            </a:r>
            <a:endParaRPr/>
          </a:p>
        </p:txBody>
      </p:sp>
      <p:sp>
        <p:nvSpPr>
          <p:cNvPr id="286" name="Google Shape;28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87" name="Google Shape;287;p41"/>
          <p:cNvSpPr txBox="1"/>
          <p:nvPr>
            <p:ph idx="1" type="body"/>
          </p:nvPr>
        </p:nvSpPr>
        <p:spPr>
          <a:xfrm>
            <a:off x="311700" y="1606350"/>
            <a:ext cx="8520600" cy="21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Le pattern Observer fait-il partie du GoF</a:t>
            </a:r>
            <a:r>
              <a:rPr lang="fr">
                <a:solidFill>
                  <a:schemeClr val="dk1"/>
                </a:solidFill>
              </a:rPr>
              <a:t> ?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Oui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Non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Pain au chocolatine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8" name="Google Shape;288;p41"/>
          <p:cNvSpPr/>
          <p:nvPr/>
        </p:nvSpPr>
        <p:spPr>
          <a:xfrm>
            <a:off x="900375" y="2203350"/>
            <a:ext cx="195900" cy="279600"/>
          </a:xfrm>
          <a:prstGeom prst="mathMultiply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Origine des designs patterns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Publié en </a:t>
            </a:r>
            <a:r>
              <a:rPr lang="fr">
                <a:solidFill>
                  <a:schemeClr val="dk1"/>
                </a:solidFill>
              </a:rPr>
              <a:t>1977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7113" y="190500"/>
            <a:ext cx="3305175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QCM</a:t>
            </a:r>
            <a:endParaRPr/>
          </a:p>
        </p:txBody>
      </p:sp>
      <p:sp>
        <p:nvSpPr>
          <p:cNvPr id="294" name="Google Shape;294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95" name="Google Shape;295;p42"/>
          <p:cNvSpPr txBox="1"/>
          <p:nvPr>
            <p:ph idx="1" type="body"/>
          </p:nvPr>
        </p:nvSpPr>
        <p:spPr>
          <a:xfrm>
            <a:off x="311700" y="1606350"/>
            <a:ext cx="8520600" cy="21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Parmis les choix suivants, quel est le pattern en relation avec l’Observer</a:t>
            </a:r>
            <a:r>
              <a:rPr lang="fr">
                <a:solidFill>
                  <a:schemeClr val="dk1"/>
                </a:solidFill>
              </a:rPr>
              <a:t> ?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Composite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Decorator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Idiotisme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MVC (Model-View-Controller)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Aucun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6" name="Google Shape;296;p42"/>
          <p:cNvSpPr/>
          <p:nvPr/>
        </p:nvSpPr>
        <p:spPr>
          <a:xfrm>
            <a:off x="900375" y="2918575"/>
            <a:ext cx="195900" cy="279600"/>
          </a:xfrm>
          <a:prstGeom prst="mathMultiply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QCM</a:t>
            </a:r>
            <a:endParaRPr/>
          </a:p>
        </p:txBody>
      </p:sp>
      <p:sp>
        <p:nvSpPr>
          <p:cNvPr id="302" name="Google Shape;30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03" name="Google Shape;303;p43"/>
          <p:cNvSpPr txBox="1"/>
          <p:nvPr>
            <p:ph idx="1" type="body"/>
          </p:nvPr>
        </p:nvSpPr>
        <p:spPr>
          <a:xfrm>
            <a:off x="311700" y="1606350"/>
            <a:ext cx="8520600" cy="21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Ce pattern fait-il partie du GoF </a:t>
            </a:r>
            <a:r>
              <a:rPr lang="fr">
                <a:solidFill>
                  <a:schemeClr val="dk1"/>
                </a:solidFill>
              </a:rPr>
              <a:t>? (Adapter selon la réponse précédente)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Oui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Non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Patate bien que oui, patate bien que non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4" name="Google Shape;304;p43"/>
          <p:cNvSpPr/>
          <p:nvPr/>
        </p:nvSpPr>
        <p:spPr>
          <a:xfrm>
            <a:off x="900375" y="2431950"/>
            <a:ext cx="195900" cy="279600"/>
          </a:xfrm>
          <a:prstGeom prst="mathMultiply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QCM</a:t>
            </a:r>
            <a:endParaRPr/>
          </a:p>
        </p:txBody>
      </p:sp>
      <p:sp>
        <p:nvSpPr>
          <p:cNvPr id="310" name="Google Shape;310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11" name="Google Shape;311;p44"/>
          <p:cNvSpPr txBox="1"/>
          <p:nvPr>
            <p:ph idx="1" type="body"/>
          </p:nvPr>
        </p:nvSpPr>
        <p:spPr>
          <a:xfrm>
            <a:off x="311700" y="1606350"/>
            <a:ext cx="8520600" cy="21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Quel est le rôle du pattern Observer</a:t>
            </a:r>
            <a:r>
              <a:rPr lang="fr">
                <a:solidFill>
                  <a:schemeClr val="dk1"/>
                </a:solidFill>
              </a:rPr>
              <a:t> ?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Définir une dépendance parmis tant d’autre entre objet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Gagner 1 Millions de dollars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Notifier et mettre à jour automatiquement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fr">
                <a:solidFill>
                  <a:schemeClr val="dk1"/>
                </a:solidFill>
              </a:rPr>
              <a:t>Observer ce que fait une classe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2" name="Google Shape;312;p44"/>
          <p:cNvSpPr/>
          <p:nvPr/>
        </p:nvSpPr>
        <p:spPr>
          <a:xfrm>
            <a:off x="900375" y="2163950"/>
            <a:ext cx="195900" cy="279600"/>
          </a:xfrm>
          <a:prstGeom prst="mathMultiply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44"/>
          <p:cNvSpPr/>
          <p:nvPr/>
        </p:nvSpPr>
        <p:spPr>
          <a:xfrm>
            <a:off x="900375" y="2669550"/>
            <a:ext cx="195900" cy="279600"/>
          </a:xfrm>
          <a:prstGeom prst="mathMultiply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Références utilisés</a:t>
            </a:r>
            <a:endParaRPr/>
          </a:p>
        </p:txBody>
      </p:sp>
      <p:sp>
        <p:nvSpPr>
          <p:cNvPr id="319" name="Google Shape;319;p45"/>
          <p:cNvSpPr txBox="1"/>
          <p:nvPr>
            <p:ph idx="1" type="body"/>
          </p:nvPr>
        </p:nvSpPr>
        <p:spPr>
          <a:xfrm>
            <a:off x="311700" y="1753650"/>
            <a:ext cx="8520600" cy="16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fr" sz="1500" u="sng">
                <a:solidFill>
                  <a:schemeClr val="hlink"/>
                </a:solidFill>
                <a:hlinkClick r:id="rId3"/>
              </a:rPr>
              <a:t>https://www.freecodecamp.org/news/the-basic-design-patterns-all-developers-need-to-know/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fr" sz="1500" u="sng">
                <a:solidFill>
                  <a:schemeClr val="hlink"/>
                </a:solidFill>
                <a:hlinkClick r:id="rId4"/>
              </a:rPr>
              <a:t>https://fr.wikipedia.org/wiki/Observateur_(patron_de_conception)</a:t>
            </a:r>
            <a:r>
              <a:rPr lang="fr" sz="1500">
                <a:solidFill>
                  <a:schemeClr val="dk1"/>
                </a:solidFill>
              </a:rPr>
              <a:t>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fr" sz="1500" u="sng">
                <a:solidFill>
                  <a:schemeClr val="hlink"/>
                </a:solidFill>
                <a:hlinkClick r:id="rId5"/>
              </a:rPr>
              <a:t>https://design-patterns.fr/observateur</a:t>
            </a:r>
            <a:r>
              <a:rPr lang="fr" sz="1500">
                <a:solidFill>
                  <a:schemeClr val="dk1"/>
                </a:solidFill>
              </a:rPr>
              <a:t>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fr" sz="1500" u="sng">
                <a:solidFill>
                  <a:schemeClr val="hlink"/>
                </a:solidFill>
                <a:hlinkClick r:id="rId6"/>
              </a:rPr>
              <a:t>https://sourcemaking.com/design_patterns/observer</a:t>
            </a:r>
            <a:r>
              <a:rPr lang="fr" sz="1500">
                <a:solidFill>
                  <a:schemeClr val="dk1"/>
                </a:solidFill>
              </a:rPr>
              <a:t>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fr" sz="1500" u="sng">
                <a:solidFill>
                  <a:schemeClr val="hlink"/>
                </a:solidFill>
                <a:hlinkClick r:id="rId7"/>
              </a:rPr>
              <a:t>http://goprod.bouhours.net/</a:t>
            </a:r>
            <a:r>
              <a:rPr lang="fr" sz="1500">
                <a:solidFill>
                  <a:schemeClr val="dk1"/>
                </a:solidFill>
              </a:rPr>
              <a:t> 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320" name="Google Shape;320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6"/>
          <p:cNvSpPr txBox="1"/>
          <p:nvPr>
            <p:ph type="title"/>
          </p:nvPr>
        </p:nvSpPr>
        <p:spPr>
          <a:xfrm>
            <a:off x="2231400" y="2285400"/>
            <a:ext cx="468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/>
              <a:t>Merci de votre attention !</a:t>
            </a:r>
            <a:endParaRPr sz="3200"/>
          </a:p>
        </p:txBody>
      </p:sp>
      <p:sp>
        <p:nvSpPr>
          <p:cNvPr id="326" name="Google Shape;326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947650" y="445025"/>
            <a:ext cx="488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Origine des designs patterns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947700" y="1152475"/>
            <a:ext cx="4884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45720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Publié en 1994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84488"/>
            <a:ext cx="3635951" cy="457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Introduction sur les patterns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5382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fr" sz="1200">
                <a:solidFill>
                  <a:srgbClr val="FFFFFF"/>
                </a:solidFill>
              </a:rPr>
              <a:t>C</a:t>
            </a:r>
            <a:r>
              <a:rPr lang="fr" sz="1200">
                <a:solidFill>
                  <a:srgbClr val="FFFFFF"/>
                </a:solidFill>
              </a:rPr>
              <a:t>onfère</a:t>
            </a:r>
            <a:r>
              <a:rPr lang="fr" sz="1200">
                <a:solidFill>
                  <a:srgbClr val="FFFFFF"/>
                </a:solidFill>
              </a:rPr>
              <a:t> des propriétés caractéristiques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fr" sz="1200">
                <a:solidFill>
                  <a:srgbClr val="FFFFFF"/>
                </a:solidFill>
              </a:rPr>
              <a:t>Solution «abstraite» pour des problèmes communs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fr" sz="1200">
                <a:solidFill>
                  <a:srgbClr val="FFFFFF"/>
                </a:solidFill>
              </a:rPr>
              <a:t>Template qui peut être utilisée dans différentes situations.</a:t>
            </a:r>
            <a:endParaRPr sz="12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Char char="➔"/>
            </a:pPr>
            <a:r>
              <a:rPr lang="fr" sz="1200">
                <a:solidFill>
                  <a:srgbClr val="FFFFFF"/>
                </a:solidFill>
              </a:rPr>
              <a:t>solution orienté objets qui montre des relations et des interactions entre des classes ou objets sans les spécifier concrètement.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besoin</a:t>
            </a:r>
            <a:endParaRPr/>
          </a:p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6850" y="1170125"/>
            <a:ext cx="4893510" cy="38867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4886150" y="1170125"/>
            <a:ext cx="2434200" cy="16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Ecrire des fonctions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 à tout bout de champ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 txBox="1"/>
          <p:nvPr/>
        </p:nvSpPr>
        <p:spPr>
          <a:xfrm>
            <a:off x="4886150" y="2904775"/>
            <a:ext cx="2434200" cy="21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Utiliser des patterns déjà tout fait pour avoir un code SOLID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Modélisation des besoins</a:t>
            </a:r>
            <a:endParaRPr/>
          </a:p>
        </p:txBody>
      </p:sp>
      <p:sp>
        <p:nvSpPr>
          <p:cNvPr id="101" name="Google Shape;10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5138" y="1140950"/>
            <a:ext cx="595372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70210"/>
            <a:ext cx="9143999" cy="201263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Modélisation des besoins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9775" y="1136650"/>
            <a:ext cx="5124450" cy="361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Modélisation des besoins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